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6" r:id="rId3"/>
    <p:sldId id="257" r:id="rId4"/>
    <p:sldId id="258" r:id="rId5"/>
    <p:sldId id="261" r:id="rId6"/>
    <p:sldId id="262" r:id="rId7"/>
    <p:sldId id="259" r:id="rId8"/>
    <p:sldId id="263" r:id="rId9"/>
    <p:sldId id="264" r:id="rId10"/>
    <p:sldId id="265" r:id="rId11"/>
    <p:sldId id="260"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870" autoAdjust="0"/>
    <p:restoredTop sz="94660"/>
  </p:normalViewPr>
  <p:slideViewPr>
    <p:cSldViewPr>
      <p:cViewPr varScale="1">
        <p:scale>
          <a:sx n="84" d="100"/>
          <a:sy n="84" d="100"/>
        </p:scale>
        <p:origin x="1738"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0A6882D5-3315-47AD-AF0A-5CE5538A94AC}" type="datetimeFigureOut">
              <a:rPr lang="ru-RU" smtClean="0"/>
              <a:pPr/>
              <a:t>31.10.2022</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44D6FCB8-1186-475A-AFD9-A02FB4419E06}"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A6882D5-3315-47AD-AF0A-5CE5538A94AC}" type="datetimeFigureOut">
              <a:rPr lang="ru-RU" smtClean="0"/>
              <a:pPr/>
              <a:t>31.10.2022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4D6FCB8-1186-475A-AFD9-A02FB4419E0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A6882D5-3315-47AD-AF0A-5CE5538A94AC}" type="datetimeFigureOut">
              <a:rPr lang="ru-RU" smtClean="0"/>
              <a:pPr/>
              <a:t>31.10.2022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4D6FCB8-1186-475A-AFD9-A02FB4419E0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A6882D5-3315-47AD-AF0A-5CE5538A94AC}" type="datetimeFigureOut">
              <a:rPr lang="ru-RU" smtClean="0"/>
              <a:pPr/>
              <a:t>31.10.2022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4D6FCB8-1186-475A-AFD9-A02FB4419E0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0A6882D5-3315-47AD-AF0A-5CE5538A94AC}" type="datetimeFigureOut">
              <a:rPr lang="ru-RU" smtClean="0"/>
              <a:pPr/>
              <a:t>31.10.2022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4D6FCB8-1186-475A-AFD9-A02FB4419E06}"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A6882D5-3315-47AD-AF0A-5CE5538A94AC}" type="datetimeFigureOut">
              <a:rPr lang="ru-RU" smtClean="0"/>
              <a:pPr/>
              <a:t>31.10.2022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44D6FCB8-1186-475A-AFD9-A02FB4419E0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0A6882D5-3315-47AD-AF0A-5CE5538A94AC}" type="datetimeFigureOut">
              <a:rPr lang="ru-RU" smtClean="0"/>
              <a:pPr/>
              <a:t>31.10.2022</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44D6FCB8-1186-475A-AFD9-A02FB4419E06}"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0A6882D5-3315-47AD-AF0A-5CE5538A94AC}" type="datetimeFigureOut">
              <a:rPr lang="ru-RU" smtClean="0"/>
              <a:pPr/>
              <a:t>31.10.2022</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44D6FCB8-1186-475A-AFD9-A02FB4419E0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0A6882D5-3315-47AD-AF0A-5CE5538A94AC}" type="datetimeFigureOut">
              <a:rPr lang="ru-RU" smtClean="0"/>
              <a:pPr/>
              <a:t>31.10.2022</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44D6FCB8-1186-475A-AFD9-A02FB4419E0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A6882D5-3315-47AD-AF0A-5CE5538A94AC}" type="datetimeFigureOut">
              <a:rPr lang="ru-RU" smtClean="0"/>
              <a:pPr/>
              <a:t>31.10.2022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44D6FCB8-1186-475A-AFD9-A02FB4419E0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A6882D5-3315-47AD-AF0A-5CE5538A94AC}" type="datetimeFigureOut">
              <a:rPr lang="ru-RU" smtClean="0"/>
              <a:pPr/>
              <a:t>31.10.2022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44D6FCB8-1186-475A-AFD9-A02FB4419E06}"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0A6882D5-3315-47AD-AF0A-5CE5538A94AC}" type="datetimeFigureOut">
              <a:rPr lang="ru-RU" smtClean="0"/>
              <a:pPr/>
              <a:t>31.10.2022</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44D6FCB8-1186-475A-AFD9-A02FB4419E06}"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myukraine.org.ua/ostriv-hortica/"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57818" y="4643446"/>
            <a:ext cx="3143272" cy="1143008"/>
          </a:xfrm>
        </p:spPr>
        <p:txBody>
          <a:bodyPr>
            <a:normAutofit/>
          </a:bodyPr>
          <a:lstStyle/>
          <a:p>
            <a:pPr algn="ctr"/>
            <a:r>
              <a:rPr lang="uk-UA" sz="1600" b="1" dirty="0" smtClean="0">
                <a:latin typeface="Times New Roman" pitchFamily="18" charset="0"/>
                <a:cs typeface="Times New Roman" pitchFamily="18" charset="0"/>
              </a:rPr>
              <a:t>Підготував:</a:t>
            </a:r>
            <a:br>
              <a:rPr lang="uk-UA" sz="1600" b="1" dirty="0" smtClean="0">
                <a:latin typeface="Times New Roman" pitchFamily="18" charset="0"/>
                <a:cs typeface="Times New Roman" pitchFamily="18" charset="0"/>
              </a:rPr>
            </a:br>
            <a:r>
              <a:rPr lang="uk-UA" sz="1600" b="1" dirty="0" err="1" smtClean="0">
                <a:latin typeface="Times New Roman" pitchFamily="18" charset="0"/>
                <a:cs typeface="Times New Roman" pitchFamily="18" charset="0"/>
              </a:rPr>
              <a:t>Макарук</a:t>
            </a:r>
            <a:r>
              <a:rPr lang="uk-UA" sz="1600" b="1" dirty="0" smtClean="0">
                <a:latin typeface="Times New Roman" pitchFamily="18" charset="0"/>
                <a:cs typeface="Times New Roman" pitchFamily="18" charset="0"/>
              </a:rPr>
              <a:t/>
            </a:r>
            <a:br>
              <a:rPr lang="uk-UA" sz="1600" b="1" dirty="0" smtClean="0">
                <a:latin typeface="Times New Roman" pitchFamily="18" charset="0"/>
                <a:cs typeface="Times New Roman" pitchFamily="18" charset="0"/>
              </a:rPr>
            </a:br>
            <a:r>
              <a:rPr lang="uk-UA" sz="1600" b="1" dirty="0" smtClean="0">
                <a:latin typeface="Times New Roman" pitchFamily="18" charset="0"/>
                <a:cs typeface="Times New Roman" pitchFamily="18" charset="0"/>
              </a:rPr>
              <a:t> </a:t>
            </a:r>
            <a:r>
              <a:rPr lang="uk-UA" sz="1600" dirty="0" smtClean="0">
                <a:latin typeface="Times New Roman" pitchFamily="18" charset="0"/>
                <a:cs typeface="Times New Roman" pitchFamily="18" charset="0"/>
              </a:rPr>
              <a:t>Максим Миколайович</a:t>
            </a:r>
            <a:br>
              <a:rPr lang="uk-UA" sz="1600" dirty="0" smtClean="0">
                <a:latin typeface="Times New Roman" pitchFamily="18" charset="0"/>
                <a:cs typeface="Times New Roman" pitchFamily="18" charset="0"/>
              </a:rPr>
            </a:br>
            <a:r>
              <a:rPr lang="uk-UA" sz="1600" dirty="0">
                <a:latin typeface="Times New Roman" pitchFamily="18" charset="0"/>
                <a:cs typeface="Times New Roman" pitchFamily="18" charset="0"/>
              </a:rPr>
              <a:t>учень 11 класу</a:t>
            </a:r>
            <a:endParaRPr lang="ru-RU" sz="1600"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4788024" y="764704"/>
            <a:ext cx="3933650" cy="1857388"/>
          </a:xfrm>
        </p:spPr>
        <p:txBody>
          <a:bodyPr>
            <a:normAutofit/>
          </a:bodyPr>
          <a:lstStyle/>
          <a:p>
            <a:pPr algn="ctr"/>
            <a:r>
              <a:rPr lang="uk-UA" sz="3600" b="1" dirty="0" smtClean="0">
                <a:solidFill>
                  <a:schemeClr val="tx1"/>
                </a:solidFill>
                <a:latin typeface="Times New Roman" pitchFamily="18" charset="0"/>
                <a:cs typeface="Times New Roman" pitchFamily="18" charset="0"/>
              </a:rPr>
              <a:t>Славні предки.</a:t>
            </a:r>
          </a:p>
          <a:p>
            <a:pPr algn="ctr"/>
            <a:r>
              <a:rPr lang="uk-UA" sz="3600" b="1" dirty="0" smtClean="0">
                <a:solidFill>
                  <a:schemeClr val="tx1"/>
                </a:solidFill>
                <a:latin typeface="Times New Roman" pitchFamily="18" charset="0"/>
                <a:cs typeface="Times New Roman" pitchFamily="18" charset="0"/>
              </a:rPr>
              <a:t>КОЗАКИ</a:t>
            </a:r>
          </a:p>
        </p:txBody>
      </p:sp>
      <p:pic>
        <p:nvPicPr>
          <p:cNvPr id="5" name="Рисунок 4"/>
          <p:cNvPicPr>
            <a:picLocks noChangeAspect="1"/>
          </p:cNvPicPr>
          <p:nvPr/>
        </p:nvPicPr>
        <p:blipFill>
          <a:blip r:embed="rId2"/>
          <a:stretch>
            <a:fillRect/>
          </a:stretch>
        </p:blipFill>
        <p:spPr>
          <a:xfrm>
            <a:off x="539552" y="2204864"/>
            <a:ext cx="4490960" cy="3169505"/>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29190" y="5715016"/>
            <a:ext cx="3500462" cy="857256"/>
          </a:xfrm>
        </p:spPr>
        <p:txBody>
          <a:bodyPr>
            <a:noAutofit/>
          </a:bodyPr>
          <a:lstStyle/>
          <a:p>
            <a:pPr algn="r"/>
            <a:endParaRPr lang="ru-RU" sz="1200" dirty="0"/>
          </a:p>
        </p:txBody>
      </p:sp>
      <p:pic>
        <p:nvPicPr>
          <p:cNvPr id="4" name="Місце для вмісту 3"/>
          <p:cNvPicPr>
            <a:picLocks noGrp="1" noChangeAspect="1"/>
          </p:cNvPicPr>
          <p:nvPr>
            <p:ph idx="1"/>
          </p:nvPr>
        </p:nvPicPr>
        <p:blipFill>
          <a:blip r:embed="rId2"/>
          <a:stretch>
            <a:fillRect/>
          </a:stretch>
        </p:blipFill>
        <p:spPr>
          <a:xfrm>
            <a:off x="2213769" y="1181894"/>
            <a:ext cx="4762500" cy="381000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Скругленный прямоугольник 14"/>
          <p:cNvSpPr/>
          <p:nvPr/>
        </p:nvSpPr>
        <p:spPr>
          <a:xfrm>
            <a:off x="1428728" y="1785926"/>
            <a:ext cx="6786610" cy="421484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2" name="Заголовок 1"/>
          <p:cNvSpPr>
            <a:spLocks noGrp="1"/>
          </p:cNvSpPr>
          <p:nvPr>
            <p:ph type="title"/>
          </p:nvPr>
        </p:nvSpPr>
        <p:spPr>
          <a:xfrm>
            <a:off x="2357422" y="642918"/>
            <a:ext cx="5715040" cy="1000132"/>
          </a:xfrm>
        </p:spPr>
        <p:style>
          <a:lnRef idx="2">
            <a:schemeClr val="accent4"/>
          </a:lnRef>
          <a:fillRef idx="1">
            <a:schemeClr val="lt1"/>
          </a:fillRef>
          <a:effectRef idx="0">
            <a:schemeClr val="accent4"/>
          </a:effectRef>
          <a:fontRef idx="minor">
            <a:schemeClr val="dk1"/>
          </a:fontRef>
        </p:style>
        <p:txBody>
          <a:bodyPr>
            <a:normAutofit/>
          </a:bodyPr>
          <a:lstStyle/>
          <a:p>
            <a:pPr algn="ctr"/>
            <a:r>
              <a:rPr lang="uk-UA" sz="2000" i="1" dirty="0" smtClean="0">
                <a:solidFill>
                  <a:schemeClr val="accent1">
                    <a:lumMod val="75000"/>
                  </a:schemeClr>
                </a:solidFill>
                <a:effectLst/>
                <a:latin typeface="Times New Roman" pitchFamily="18" charset="0"/>
                <a:cs typeface="Times New Roman" pitchFamily="18" charset="0"/>
              </a:rPr>
              <a:t>Нехай двері наших сердець завжди будуть відкриті для спілкування з нашим Творцем! </a:t>
            </a:r>
            <a:endParaRPr lang="ru-RU" sz="2000" i="1" dirty="0">
              <a:solidFill>
                <a:schemeClr val="accent1">
                  <a:lumMod val="75000"/>
                </a:schemeClr>
              </a:solidFill>
              <a:effectLst/>
              <a:latin typeface="Times New Roman" pitchFamily="18" charset="0"/>
              <a:cs typeface="Times New Roman" pitchFamily="18" charset="0"/>
            </a:endParaRPr>
          </a:p>
        </p:txBody>
      </p:sp>
      <p:sp>
        <p:nvSpPr>
          <p:cNvPr id="3" name="Содержимое 2"/>
          <p:cNvSpPr>
            <a:spLocks noGrp="1"/>
          </p:cNvSpPr>
          <p:nvPr>
            <p:ph idx="1"/>
          </p:nvPr>
        </p:nvSpPr>
        <p:spPr>
          <a:xfrm>
            <a:off x="714348" y="714356"/>
            <a:ext cx="928694" cy="642942"/>
          </a:xfrm>
        </p:spPr>
        <p:style>
          <a:lnRef idx="2">
            <a:schemeClr val="accent6"/>
          </a:lnRef>
          <a:fillRef idx="1">
            <a:schemeClr val="lt1"/>
          </a:fillRef>
          <a:effectRef idx="0">
            <a:schemeClr val="accent6"/>
          </a:effectRef>
          <a:fontRef idx="minor">
            <a:schemeClr val="dk1"/>
          </a:fontRef>
        </p:style>
        <p:txBody>
          <a:bodyPr>
            <a:normAutofit fontScale="70000" lnSpcReduction="20000"/>
          </a:bodyPr>
          <a:lstStyle/>
          <a:p>
            <a:pPr algn="ctr">
              <a:buNone/>
            </a:pPr>
            <a:r>
              <a:rPr lang="uk-UA" b="1" i="1" dirty="0" err="1" smtClean="0">
                <a:solidFill>
                  <a:schemeClr val="accent2">
                    <a:lumMod val="50000"/>
                  </a:schemeClr>
                </a:solidFill>
                <a:latin typeface="Times New Roman" pitchFamily="18" charset="0"/>
                <a:cs typeface="Times New Roman" pitchFamily="18" charset="0"/>
              </a:rPr>
              <a:t>біблія</a:t>
            </a:r>
            <a:endParaRPr lang="uk-UA" b="1" i="1" dirty="0">
              <a:solidFill>
                <a:schemeClr val="accent2">
                  <a:lumMod val="50000"/>
                </a:schemeClr>
              </a:solidFill>
              <a:latin typeface="Times New Roman" pitchFamily="18" charset="0"/>
              <a:cs typeface="Times New Roman" pitchFamily="18" charset="0"/>
            </a:endParaRPr>
          </a:p>
        </p:txBody>
      </p:sp>
      <p:sp>
        <p:nvSpPr>
          <p:cNvPr id="17410" name="AutoShape 2" descr="Картинки по запросу книг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7412" name="AutoShape 4" descr="Картинки по запросу книг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 name="AutoShape 2" descr="Картинки по запросу от стою стукаю в двері"/>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 name="AutoShape 4" descr="Картинки по запросу от стою стукаю в двері"/>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 name="AutoShape 6" descr="Картинки по запросу от стою стукаю в двері"/>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7" name="AutoShape 8" descr="Картинки по запросу от стою стукаю в двері"/>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7419" name="Picture 11" descr="C:\Documents and Settings\Admin\Рабочий стол\Новая папка\скачанные файлы.jpg"/>
          <p:cNvPicPr>
            <a:picLocks noChangeAspect="1" noChangeArrowheads="1"/>
          </p:cNvPicPr>
          <p:nvPr/>
        </p:nvPicPr>
        <p:blipFill>
          <a:blip r:embed="rId2"/>
          <a:srcRect/>
          <a:stretch>
            <a:fillRect/>
          </a:stretch>
        </p:blipFill>
        <p:spPr bwMode="auto">
          <a:xfrm>
            <a:off x="1928794" y="2143116"/>
            <a:ext cx="5821796" cy="3661765"/>
          </a:xfrm>
          <a:prstGeom prst="rect">
            <a:avLst/>
          </a:prstGeom>
          <a:noFill/>
        </p:spPr>
      </p:pic>
      <p:pic>
        <p:nvPicPr>
          <p:cNvPr id="17421" name="Picture 13" descr="Похожее изображение"/>
          <p:cNvPicPr>
            <a:picLocks noChangeAspect="1" noChangeArrowheads="1"/>
          </p:cNvPicPr>
          <p:nvPr/>
        </p:nvPicPr>
        <p:blipFill>
          <a:blip r:embed="rId3" cstate="print"/>
          <a:srcRect/>
          <a:stretch>
            <a:fillRect/>
          </a:stretch>
        </p:blipFill>
        <p:spPr bwMode="auto">
          <a:xfrm>
            <a:off x="642910" y="500042"/>
            <a:ext cx="1028391" cy="1402351"/>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rot="10800000" flipH="1" flipV="1">
            <a:off x="728160" y="4725144"/>
            <a:ext cx="3672408" cy="792088"/>
          </a:xfrm>
        </p:spPr>
        <p:txBody>
          <a:bodyPr>
            <a:normAutofit/>
          </a:bodyPr>
          <a:lstStyle/>
          <a:p>
            <a:r>
              <a:rPr lang="uk-UA" sz="1100" b="0" dirty="0">
                <a:ln w="0"/>
                <a:solidFill>
                  <a:schemeClr val="tx1"/>
                </a:solidFill>
                <a:effectLst>
                  <a:outerShdw blurRad="38100" dist="19050" dir="2700000" algn="tl" rotWithShape="0">
                    <a:schemeClr val="dk1">
                      <a:alpha val="40000"/>
                    </a:schemeClr>
                  </a:outerShdw>
                </a:effectLst>
                <a:latin typeface="Bookman Old Style" panose="02050604050505020204" pitchFamily="18" charset="0"/>
              </a:rPr>
              <a:t>Дмитро </a:t>
            </a:r>
            <a:r>
              <a:rPr lang="uk-UA" sz="1100" b="0" dirty="0" smtClean="0">
                <a:ln w="0"/>
                <a:solidFill>
                  <a:schemeClr val="tx1"/>
                </a:solidFill>
                <a:effectLst>
                  <a:outerShdw blurRad="38100" dist="19050" dir="2700000" algn="tl" rotWithShape="0">
                    <a:schemeClr val="dk1">
                      <a:alpha val="40000"/>
                    </a:schemeClr>
                  </a:outerShdw>
                </a:effectLst>
                <a:latin typeface="Bookman Old Style" panose="02050604050505020204" pitchFamily="18" charset="0"/>
              </a:rPr>
              <a:t>Байда Вишневецький </a:t>
            </a:r>
            <a:r>
              <a:rPr lang="uk-UA" sz="1100" b="0" dirty="0">
                <a:ln w="0"/>
                <a:solidFill>
                  <a:schemeClr val="tx1"/>
                </a:solidFill>
                <a:effectLst>
                  <a:outerShdw blurRad="38100" dist="19050" dir="2700000" algn="tl" rotWithShape="0">
                    <a:schemeClr val="dk1">
                      <a:alpha val="40000"/>
                    </a:schemeClr>
                  </a:outerShdw>
                </a:effectLst>
                <a:latin typeface="Bookman Old Style" panose="02050604050505020204" pitchFamily="18" charset="0"/>
              </a:rPr>
              <a:t>– засновник Запорізької Січі на острові Хортиця</a:t>
            </a:r>
            <a:r>
              <a:rPr lang="ru-RU" sz="1100" b="0" dirty="0">
                <a:ln w="0"/>
                <a:solidFill>
                  <a:schemeClr val="tx1"/>
                </a:solidFill>
                <a:effectLst>
                  <a:outerShdw blurRad="38100" dist="19050" dir="2700000" algn="tl" rotWithShape="0">
                    <a:schemeClr val="dk1">
                      <a:alpha val="40000"/>
                    </a:schemeClr>
                  </a:outerShdw>
                </a:effectLst>
                <a:latin typeface="Bookman Old Style" panose="02050604050505020204" pitchFamily="18" charset="0"/>
                <a:cs typeface="Times New Roman" pitchFamily="18" charset="0"/>
              </a:rPr>
              <a:t/>
            </a:r>
            <a:br>
              <a:rPr lang="ru-RU" sz="1100" b="0" dirty="0">
                <a:ln w="0"/>
                <a:solidFill>
                  <a:schemeClr val="tx1"/>
                </a:solidFill>
                <a:effectLst>
                  <a:outerShdw blurRad="38100" dist="19050" dir="2700000" algn="tl" rotWithShape="0">
                    <a:schemeClr val="dk1">
                      <a:alpha val="40000"/>
                    </a:schemeClr>
                  </a:outerShdw>
                </a:effectLst>
                <a:latin typeface="Bookman Old Style" panose="02050604050505020204" pitchFamily="18" charset="0"/>
                <a:cs typeface="Times New Roman" pitchFamily="18" charset="0"/>
              </a:rPr>
            </a:br>
            <a:endParaRPr lang="ru-RU" sz="1100" b="0" dirty="0">
              <a:ln w="0"/>
              <a:solidFill>
                <a:schemeClr val="tx1"/>
              </a:solidFill>
              <a:effectLst>
                <a:outerShdw blurRad="38100" dist="19050" dir="2700000" algn="tl" rotWithShape="0">
                  <a:schemeClr val="dk1">
                    <a:alpha val="40000"/>
                  </a:schemeClr>
                </a:outerShdw>
              </a:effectLst>
              <a:latin typeface="Bookman Old Style" panose="02050604050505020204" pitchFamily="18" charset="0"/>
              <a:cs typeface="Times New Roman" pitchFamily="18" charset="0"/>
            </a:endParaRPr>
          </a:p>
        </p:txBody>
      </p:sp>
      <p:sp>
        <p:nvSpPr>
          <p:cNvPr id="3" name="Содержимое 2"/>
          <p:cNvSpPr>
            <a:spLocks noGrp="1"/>
          </p:cNvSpPr>
          <p:nvPr>
            <p:ph idx="1"/>
          </p:nvPr>
        </p:nvSpPr>
        <p:spPr>
          <a:xfrm>
            <a:off x="3807329" y="836712"/>
            <a:ext cx="4601664" cy="5751536"/>
          </a:xfrm>
        </p:spPr>
        <p:txBody>
          <a:bodyPr>
            <a:normAutofit fontScale="32500" lnSpcReduction="20000"/>
          </a:bodyPr>
          <a:lstStyle/>
          <a:p>
            <a:pPr>
              <a:buNone/>
            </a:pPr>
            <a:r>
              <a:rPr lang="uk-UA" sz="4900" dirty="0" smtClean="0">
                <a:latin typeface="Bookman Old Style" panose="02050604050505020204" pitchFamily="18" charset="0"/>
                <a:cs typeface="Times New Roman" panose="02020603050405020304" pitchFamily="18" charset="0"/>
              </a:rPr>
              <a:t>       Що </a:t>
            </a:r>
            <a:r>
              <a:rPr lang="uk-UA" sz="4900" dirty="0">
                <a:latin typeface="Bookman Old Style" panose="02050604050505020204" pitchFamily="18" charset="0"/>
                <a:cs typeface="Times New Roman" panose="02020603050405020304" pitchFamily="18" charset="0"/>
              </a:rPr>
              <a:t>таке Запорізька Січ знають всі школярі, а на питання, хто </a:t>
            </a:r>
            <a:r>
              <a:rPr lang="uk-UA" sz="4900" dirty="0" smtClean="0">
                <a:latin typeface="Bookman Old Style" panose="02050604050505020204" pitchFamily="18" charset="0"/>
                <a:cs typeface="Times New Roman" panose="02020603050405020304" pitchFamily="18" charset="0"/>
              </a:rPr>
              <a:t>її заснував</a:t>
            </a:r>
            <a:r>
              <a:rPr lang="uk-UA" sz="4900" dirty="0">
                <a:latin typeface="Bookman Old Style" panose="02050604050505020204" pitchFamily="18" charset="0"/>
                <a:cs typeface="Times New Roman" panose="02020603050405020304" pitchFamily="18" charset="0"/>
              </a:rPr>
              <a:t>, більшість впевнено відповідає: Дмитро Вишневецький. Вислів «козак – вільна людина» закарбувався у свідомості з юних років. Історія Запорізької Січі надзвичайно цікава</a:t>
            </a:r>
            <a:r>
              <a:rPr lang="uk-UA" sz="4900" dirty="0" smtClean="0">
                <a:latin typeface="Bookman Old Style" panose="02050604050505020204" pitchFamily="18" charset="0"/>
                <a:cs typeface="Times New Roman" panose="02020603050405020304" pitchFamily="18" charset="0"/>
              </a:rPr>
              <a:t>.</a:t>
            </a:r>
          </a:p>
          <a:p>
            <a:pPr>
              <a:buNone/>
            </a:pPr>
            <a:r>
              <a:rPr lang="uk-UA" sz="4900" dirty="0" smtClean="0">
                <a:latin typeface="Bookman Old Style" panose="02050604050505020204" pitchFamily="18" charset="0"/>
              </a:rPr>
              <a:t>       На </a:t>
            </a:r>
            <a:r>
              <a:rPr lang="uk-UA" sz="4900" dirty="0">
                <a:latin typeface="Bookman Old Style" panose="02050604050505020204" pitchFamily="18" charset="0"/>
              </a:rPr>
              <a:t>початку 1550-х років Вишневецький побудував за порогами Дніпра велике укріплення. Знаходилось воно на </a:t>
            </a:r>
            <a:r>
              <a:rPr lang="uk-UA" sz="4900" dirty="0">
                <a:latin typeface="Bookman Old Style" panose="02050604050505020204" pitchFamily="18" charset="0"/>
                <a:hlinkClick r:id="rId2"/>
              </a:rPr>
              <a:t>острові Хортиця</a:t>
            </a:r>
            <a:r>
              <a:rPr lang="uk-UA" sz="4900" dirty="0">
                <a:latin typeface="Bookman Old Style" panose="02050604050505020204" pitchFamily="18" charset="0"/>
              </a:rPr>
              <a:t>. За останніми археологічними дослідженнями, фортеця була мурованою. Вона і є перша Запорізька Січ</a:t>
            </a:r>
            <a:r>
              <a:rPr lang="uk-UA" sz="4900" dirty="0" smtClean="0">
                <a:latin typeface="Bookman Old Style" panose="02050604050505020204" pitchFamily="18" charset="0"/>
              </a:rPr>
              <a:t>.</a:t>
            </a:r>
          </a:p>
          <a:p>
            <a:pPr>
              <a:buNone/>
            </a:pPr>
            <a:r>
              <a:rPr lang="uk-UA" sz="4900" dirty="0" smtClean="0">
                <a:latin typeface="Bookman Old Style" panose="02050604050505020204" pitchFamily="18" charset="0"/>
              </a:rPr>
              <a:t>       Місце </a:t>
            </a:r>
            <a:r>
              <a:rPr lang="uk-UA" sz="4900" dirty="0">
                <a:latin typeface="Bookman Old Style" panose="02050604050505020204" pitchFamily="18" charset="0"/>
              </a:rPr>
              <a:t>обрали не випадково. Заснування оборонного пункту пов’язане з вигідною стратегічною позицією. </a:t>
            </a:r>
          </a:p>
          <a:p>
            <a:pPr>
              <a:buNone/>
            </a:pPr>
            <a:r>
              <a:rPr lang="uk-UA" sz="4900" dirty="0" smtClean="0">
                <a:latin typeface="Bookman Old Style" panose="02050604050505020204" pitchFamily="18" charset="0"/>
              </a:rPr>
              <a:t>       Назва </a:t>
            </a:r>
            <a:r>
              <a:rPr lang="uk-UA" sz="4900" dirty="0">
                <a:latin typeface="Bookman Old Style" panose="02050604050505020204" pitchFamily="18" charset="0"/>
              </a:rPr>
              <a:t>«Запорозька Січ» означає, що знаходилася вона за порогами Дніпра. Також етимологію слів виводять від «сікти». Але не голови ворогів, як подають деякі «історики», а у значенні «рубати ліс».</a:t>
            </a:r>
            <a:endParaRPr lang="uk-UA" sz="4900" dirty="0">
              <a:latin typeface="Bookman Old Style" panose="02050604050505020204" pitchFamily="18" charset="0"/>
              <a:cs typeface="Times New Roman" panose="02020603050405020304" pitchFamily="18" charset="0"/>
            </a:endParaRPr>
          </a:p>
          <a:p>
            <a:pPr>
              <a:buNone/>
            </a:pPr>
            <a:r>
              <a:rPr lang="uk-UA" sz="4000" dirty="0" smtClean="0">
                <a:latin typeface="Bookman Old Style" panose="02050604050505020204" pitchFamily="18" charset="0"/>
                <a:cs typeface="Times New Roman" panose="02020603050405020304" pitchFamily="18" charset="0"/>
              </a:rPr>
              <a:t>       </a:t>
            </a:r>
            <a:endParaRPr lang="ru-RU" sz="2000" dirty="0">
              <a:latin typeface="Times New Roman" pitchFamily="18" charset="0"/>
              <a:cs typeface="Times New Roman" pitchFamily="18" charset="0"/>
            </a:endParaRPr>
          </a:p>
        </p:txBody>
      </p:sp>
      <p:sp>
        <p:nvSpPr>
          <p:cNvPr id="1030" name="AutoShape 6"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4" name="AutoShape 10"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6" name="AutoShape 12"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8" name="AutoShape 14"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8" name="Рисунок 7" descr="Дмитро Байда Вишневецький - засновник Запорізької Січі на острові Хортиця"/>
          <p:cNvPicPr/>
          <p:nvPr/>
        </p:nvPicPr>
        <p:blipFill>
          <a:blip r:embed="rId3">
            <a:extLst>
              <a:ext uri="{28A0092B-C50C-407E-A947-70E740481C1C}">
                <a14:useLocalDpi xmlns:a14="http://schemas.microsoft.com/office/drawing/2010/main" val="0"/>
              </a:ext>
            </a:extLst>
          </a:blip>
          <a:srcRect/>
          <a:stretch>
            <a:fillRect/>
          </a:stretch>
        </p:blipFill>
        <p:spPr bwMode="auto">
          <a:xfrm>
            <a:off x="777908" y="763544"/>
            <a:ext cx="3048329" cy="3961600"/>
          </a:xfrm>
          <a:prstGeom prst="rect">
            <a:avLst/>
          </a:prstGeom>
          <a:noFill/>
          <a:ln>
            <a:noFill/>
          </a:ln>
        </p:spPr>
      </p:pic>
      <p:sp>
        <p:nvSpPr>
          <p:cNvPr id="9" name="Заголовок 2"/>
          <p:cNvSpPr txBox="1">
            <a:spLocks/>
          </p:cNvSpPr>
          <p:nvPr/>
        </p:nvSpPr>
        <p:spPr>
          <a:xfrm>
            <a:off x="5076056" y="332656"/>
            <a:ext cx="3620364" cy="576064"/>
          </a:xfrm>
          <a:prstGeom prst="rect">
            <a:avLst/>
          </a:prstGeom>
        </p:spPr>
        <p:txBody>
          <a:bodyPr vert="horz" anchor="b">
            <a:normAutofit/>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uk-UA" sz="2000" dirty="0" smtClean="0"/>
              <a:t>Запорізька січ</a:t>
            </a:r>
            <a:endParaRPr lang="uk-UA"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idx="1"/>
          </p:nvPr>
        </p:nvSpPr>
        <p:spPr>
          <a:xfrm>
            <a:off x="3635896" y="1340768"/>
            <a:ext cx="4916508" cy="5040560"/>
          </a:xfrm>
        </p:spPr>
        <p:txBody>
          <a:bodyPr>
            <a:normAutofit fontScale="55000" lnSpcReduction="20000"/>
          </a:bodyPr>
          <a:lstStyle/>
          <a:p>
            <a:pPr>
              <a:buNone/>
            </a:pPr>
            <a:r>
              <a:rPr lang="uk-UA" dirty="0" smtClean="0">
                <a:latin typeface="Bookman Old Style" panose="02050604050505020204" pitchFamily="18" charset="0"/>
                <a:cs typeface="Times New Roman" panose="02020603050405020304" pitchFamily="18" charset="0"/>
              </a:rPr>
              <a:t>   </a:t>
            </a:r>
            <a:r>
              <a:rPr lang="uk-UA" sz="2900" dirty="0" smtClean="0">
                <a:latin typeface="Bookman Old Style" panose="02050604050505020204" pitchFamily="18" charset="0"/>
                <a:cs typeface="Times New Roman" panose="02020603050405020304" pitchFamily="18" charset="0"/>
              </a:rPr>
              <a:t>    Виникнення </a:t>
            </a:r>
            <a:r>
              <a:rPr lang="uk-UA" sz="2900" dirty="0">
                <a:latin typeface="Bookman Old Style" panose="02050604050505020204" pitchFamily="18" charset="0"/>
                <a:cs typeface="Times New Roman" panose="02020603050405020304" pitchFamily="18" charset="0"/>
              </a:rPr>
              <a:t>козацтва було пов’язане з необхідністю охорони кордонів, а також із можливістю степової здобичі. Кримські джерела ХV століття згадують татарських найманих козаків-вартових, які несли службу в Кафі. І там же говориться, що в 1474 році «козаки» золотоординського хана пограбували купецький караван. Це надзвичайно цікаві факти. Свідчать вони про вживаність слова «козак» у різних значеннях. Коротко кажучи, ним одночасно позначали і сторожів, і розбійників.</a:t>
            </a:r>
          </a:p>
          <a:p>
            <a:pPr>
              <a:buNone/>
            </a:pPr>
            <a:r>
              <a:rPr lang="uk-UA" sz="2900" dirty="0" smtClean="0">
                <a:latin typeface="Bookman Old Style" panose="02050604050505020204" pitchFamily="18" charset="0"/>
              </a:rPr>
              <a:t>       У 1492 році вперше фіксуються козаки-християни. Вони освоювали степове </a:t>
            </a:r>
            <a:r>
              <a:rPr lang="uk-UA" sz="2900" dirty="0" err="1" smtClean="0">
                <a:latin typeface="Bookman Old Style" panose="02050604050505020204" pitchFamily="18" charset="0"/>
              </a:rPr>
              <a:t>порубіжжя</a:t>
            </a:r>
            <a:r>
              <a:rPr lang="uk-UA" sz="2900" dirty="0" smtClean="0">
                <a:latin typeface="Bookman Old Style" panose="02050604050505020204" pitchFamily="18" charset="0"/>
              </a:rPr>
              <a:t>, яке не належало жодній країні. На відміну від татар, ці люди займалися переважно землеробством. Це привело до утворення окремої соціальної групи. Термін «козак» доповнився ще одним сенсом – «нікому не підлегла людина».</a:t>
            </a:r>
          </a:p>
          <a:p>
            <a:pPr>
              <a:buNone/>
            </a:pPr>
            <a:endParaRPr lang="uk-UA" dirty="0" smtClean="0">
              <a:latin typeface="Times New Roman" pitchFamily="18" charset="0"/>
              <a:cs typeface="Times New Roman" pitchFamily="18" charset="0"/>
            </a:endParaRPr>
          </a:p>
        </p:txBody>
      </p:sp>
      <p:sp>
        <p:nvSpPr>
          <p:cNvPr id="3" name="Заголовок 2"/>
          <p:cNvSpPr>
            <a:spLocks noGrp="1"/>
          </p:cNvSpPr>
          <p:nvPr>
            <p:ph type="title"/>
          </p:nvPr>
        </p:nvSpPr>
        <p:spPr>
          <a:xfrm>
            <a:off x="4355976" y="620688"/>
            <a:ext cx="3620364" cy="576064"/>
          </a:xfrm>
        </p:spPr>
        <p:txBody>
          <a:bodyPr>
            <a:normAutofit/>
          </a:bodyPr>
          <a:lstStyle/>
          <a:p>
            <a:r>
              <a:rPr lang="uk-UA" sz="2000" dirty="0" smtClean="0"/>
              <a:t>Як </a:t>
            </a:r>
            <a:r>
              <a:rPr lang="uk-UA" sz="2000" dirty="0" err="1" smtClean="0"/>
              <a:t>виникло</a:t>
            </a:r>
            <a:r>
              <a:rPr lang="uk-UA" sz="2000" dirty="0" smtClean="0"/>
              <a:t> козацтво?</a:t>
            </a:r>
            <a:endParaRPr lang="uk-UA" sz="2000" dirty="0"/>
          </a:p>
        </p:txBody>
      </p:sp>
      <p:pic>
        <p:nvPicPr>
          <p:cNvPr id="4" name="Рисунок 3"/>
          <p:cNvPicPr>
            <a:picLocks noChangeAspect="1"/>
          </p:cNvPicPr>
          <p:nvPr/>
        </p:nvPicPr>
        <p:blipFill>
          <a:blip r:embed="rId2"/>
          <a:stretch>
            <a:fillRect/>
          </a:stretch>
        </p:blipFill>
        <p:spPr>
          <a:xfrm>
            <a:off x="755576" y="1048184"/>
            <a:ext cx="2932364" cy="2932364"/>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1087252"/>
            <a:ext cx="4896544" cy="4248472"/>
          </a:xfrm>
        </p:spPr>
        <p:style>
          <a:lnRef idx="2">
            <a:schemeClr val="accent6"/>
          </a:lnRef>
          <a:fillRef idx="1">
            <a:schemeClr val="lt1"/>
          </a:fillRef>
          <a:effectRef idx="0">
            <a:schemeClr val="accent6"/>
          </a:effectRef>
          <a:fontRef idx="minor">
            <a:schemeClr val="dk1"/>
          </a:fontRef>
        </p:style>
        <p:txBody>
          <a:bodyPr>
            <a:noAutofit/>
          </a:bodyPr>
          <a:lstStyle/>
          <a:p>
            <a:r>
              <a:rPr lang="uk-UA" sz="1400" dirty="0">
                <a:latin typeface="Bookman Old Style" panose="02050604050505020204" pitchFamily="18" charset="0"/>
              </a:rPr>
              <a:t>За часи походів та переможних битв у Запорізькій вольниці накопичилося немало скарбів, золота, трофеїв. Кожен козак обов’язково мав власний скарб після походів і зберігав його в надійно схованому місці. Була й окрема казна війська Запорізького. Після походу козаки збиралися, ділили нажите та ховали у Дніпрі.</a:t>
            </a:r>
          </a:p>
          <a:p>
            <a:r>
              <a:rPr lang="uk-UA" sz="1400" dirty="0">
                <a:latin typeface="Bookman Old Style" panose="02050604050505020204" pitchFamily="18" charset="0"/>
              </a:rPr>
              <a:t>Після ліквідації Січі козаків переселили, але скарби вони з собою не забрали, адже були певні, що скоро повернуться. Козаки розселилися по різних куточках країни, помирали, старіли, а легенди про скарби та прикмети їх знаходження передавалися з вуст в уста внукам та правнукам. Уже століття пройшли від часу славних походів та бурхливого життя Запорізького війська, а  й досі дослідники та шукачі скарбів шукають скарби на Дніпрі. Може, і ви щось знайдете?</a:t>
            </a:r>
          </a:p>
        </p:txBody>
      </p:sp>
      <p:pic>
        <p:nvPicPr>
          <p:cNvPr id="5" name="Рисунок 4"/>
          <p:cNvPicPr>
            <a:picLocks noChangeAspect="1"/>
          </p:cNvPicPr>
          <p:nvPr/>
        </p:nvPicPr>
        <p:blipFill>
          <a:blip r:embed="rId2"/>
          <a:stretch>
            <a:fillRect/>
          </a:stretch>
        </p:blipFill>
        <p:spPr>
          <a:xfrm>
            <a:off x="5436096" y="620688"/>
            <a:ext cx="3238500" cy="2590800"/>
          </a:xfrm>
          <a:prstGeom prst="rect">
            <a:avLst/>
          </a:prstGeom>
        </p:spPr>
      </p:pic>
      <p:sp>
        <p:nvSpPr>
          <p:cNvPr id="6" name="Заголовок 5"/>
          <p:cNvSpPr>
            <a:spLocks noGrp="1"/>
          </p:cNvSpPr>
          <p:nvPr>
            <p:ph type="title"/>
          </p:nvPr>
        </p:nvSpPr>
        <p:spPr>
          <a:xfrm>
            <a:off x="574928" y="476672"/>
            <a:ext cx="4717152" cy="1080120"/>
          </a:xfrm>
        </p:spPr>
        <p:txBody>
          <a:bodyPr>
            <a:normAutofit/>
          </a:bodyPr>
          <a:lstStyle/>
          <a:p>
            <a:r>
              <a:rPr lang="uk-UA" sz="2000" dirty="0">
                <a:effectLst>
                  <a:outerShdw blurRad="38100" dist="38100" dir="2700000" algn="tl">
                    <a:srgbClr val="000000">
                      <a:alpha val="43137"/>
                    </a:srgbClr>
                  </a:outerShdw>
                </a:effectLst>
                <a:latin typeface="Bookman Old Style" panose="02050604050505020204" pitchFamily="18" charset="0"/>
              </a:rPr>
              <a:t>Легенда про скарби козацькі</a:t>
            </a:r>
            <a:r>
              <a:rPr lang="uk-UA" dirty="0">
                <a:effectLst/>
              </a:rPr>
              <a:t/>
            </a:r>
            <a:br>
              <a:rPr lang="uk-UA" dirty="0">
                <a:effectLst/>
              </a:rPr>
            </a:br>
            <a:endParaRPr lang="uk-UA"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88024" y="1124744"/>
            <a:ext cx="4104456" cy="1296144"/>
          </a:xfrm>
        </p:spPr>
        <p:txBody>
          <a:bodyPr>
            <a:normAutofit/>
          </a:bodyPr>
          <a:lstStyle/>
          <a:p>
            <a:pPr algn="ctr"/>
            <a:r>
              <a:rPr lang="uk-UA" sz="2000" dirty="0" smtClean="0">
                <a:effectLst>
                  <a:outerShdw blurRad="38100" dist="38100" dir="2700000" algn="tl">
                    <a:srgbClr val="000000">
                      <a:alpha val="43137"/>
                    </a:srgbClr>
                  </a:outerShdw>
                </a:effectLst>
                <a:latin typeface="Bookman Old Style" panose="02050604050505020204" pitchFamily="18" charset="0"/>
              </a:rPr>
              <a:t>ЦІКАВІ ФАКТИ</a:t>
            </a:r>
            <a:br>
              <a:rPr lang="uk-UA" sz="2000" dirty="0" smtClean="0">
                <a:effectLst>
                  <a:outerShdw blurRad="38100" dist="38100" dir="2700000" algn="tl">
                    <a:srgbClr val="000000">
                      <a:alpha val="43137"/>
                    </a:srgbClr>
                  </a:outerShdw>
                </a:effectLst>
                <a:latin typeface="Bookman Old Style" panose="02050604050505020204" pitchFamily="18" charset="0"/>
              </a:rPr>
            </a:br>
            <a:r>
              <a:rPr lang="uk-UA" sz="2000" dirty="0" smtClean="0">
                <a:effectLst>
                  <a:outerShdw blurRad="38100" dist="38100" dir="2700000" algn="tl">
                    <a:srgbClr val="000000">
                      <a:alpha val="43137"/>
                    </a:srgbClr>
                  </a:outerShdw>
                </a:effectLst>
                <a:latin typeface="Bookman Old Style" panose="02050604050505020204" pitchFamily="18" charset="0"/>
              </a:rPr>
              <a:t>ПРО </a:t>
            </a:r>
            <a:r>
              <a:rPr lang="uk-UA" sz="2000" dirty="0">
                <a:effectLst>
                  <a:outerShdw blurRad="38100" dist="38100" dir="2700000" algn="tl">
                    <a:srgbClr val="000000">
                      <a:alpha val="43137"/>
                    </a:srgbClr>
                  </a:outerShdw>
                </a:effectLst>
                <a:latin typeface="Bookman Old Style" panose="02050604050505020204" pitchFamily="18" charset="0"/>
              </a:rPr>
              <a:t>КОЗАКІВ</a:t>
            </a:r>
            <a:r>
              <a:rPr lang="uk-UA" sz="3200" dirty="0">
                <a:effectLst/>
              </a:rPr>
              <a:t/>
            </a:r>
            <a:br>
              <a:rPr lang="uk-UA" sz="3200" dirty="0">
                <a:effectLst/>
              </a:rPr>
            </a:br>
            <a:endParaRPr lang="ru-RU" sz="3200" b="1" dirty="0">
              <a:latin typeface="Times New Roman" pitchFamily="18" charset="0"/>
              <a:cs typeface="Times New Roman" pitchFamily="18" charset="0"/>
            </a:endParaRPr>
          </a:p>
        </p:txBody>
      </p:sp>
      <p:sp>
        <p:nvSpPr>
          <p:cNvPr id="3" name="Содержимое 2"/>
          <p:cNvSpPr>
            <a:spLocks noGrp="1"/>
          </p:cNvSpPr>
          <p:nvPr>
            <p:ph idx="1"/>
          </p:nvPr>
        </p:nvSpPr>
        <p:spPr>
          <a:xfrm>
            <a:off x="755576" y="2996952"/>
            <a:ext cx="7488832" cy="2808312"/>
          </a:xfrm>
        </p:spPr>
        <p:style>
          <a:lnRef idx="2">
            <a:schemeClr val="accent6"/>
          </a:lnRef>
          <a:fillRef idx="1">
            <a:schemeClr val="lt1"/>
          </a:fillRef>
          <a:effectRef idx="0">
            <a:schemeClr val="accent6"/>
          </a:effectRef>
          <a:fontRef idx="minor">
            <a:schemeClr val="dk1"/>
          </a:fontRef>
        </p:style>
        <p:txBody>
          <a:bodyPr>
            <a:normAutofit fontScale="85000" lnSpcReduction="10000"/>
          </a:bodyPr>
          <a:lstStyle/>
          <a:p>
            <a:r>
              <a:rPr lang="uk-UA" sz="1800" b="1" dirty="0">
                <a:latin typeface="Bookman Old Style" panose="02050604050505020204" pitchFamily="18" charset="0"/>
              </a:rPr>
              <a:t>У рай за «оселедця»</a:t>
            </a:r>
            <a:endParaRPr lang="uk-UA" sz="1800" dirty="0">
              <a:latin typeface="Bookman Old Style" panose="02050604050505020204" pitchFamily="18" charset="0"/>
            </a:endParaRPr>
          </a:p>
          <a:p>
            <a:pPr marL="0" indent="0">
              <a:buNone/>
            </a:pPr>
            <a:r>
              <a:rPr lang="uk-UA" sz="1800" dirty="0">
                <a:latin typeface="Bookman Old Style" panose="02050604050505020204" pitchFamily="18" charset="0"/>
              </a:rPr>
              <a:t>Оселедець для козаків був важливим атрибутом. Носити його мав право тільки той козак, який пройшов усі випробування. А одним із покарань було саме відрізання чуба.</a:t>
            </a:r>
          </a:p>
          <a:p>
            <a:pPr marL="0" indent="0">
              <a:buNone/>
            </a:pPr>
            <a:r>
              <a:rPr lang="uk-UA" sz="1800" dirty="0">
                <a:latin typeface="Bookman Old Style" panose="02050604050505020204" pitchFamily="18" charset="0"/>
              </a:rPr>
              <a:t>Козаки вважали, що завдяки “оселедцю” вони потраплять до раю. Вірили, що коли вони загинуть у бою, Бог витягне їх із пекла за чуба. А ще козаки казали: “Як на війні загину – мене ангел понесе в небо за чуприну”.</a:t>
            </a:r>
          </a:p>
          <a:p>
            <a:r>
              <a:rPr lang="uk-UA" sz="1800" b="1" dirty="0">
                <a:latin typeface="Bookman Old Style" panose="02050604050505020204" pitchFamily="18" charset="0"/>
              </a:rPr>
              <a:t>Відкриті курені</a:t>
            </a:r>
            <a:endParaRPr lang="uk-UA" sz="1800" dirty="0">
              <a:latin typeface="Bookman Old Style" panose="02050604050505020204" pitchFamily="18" charset="0"/>
            </a:endParaRPr>
          </a:p>
          <a:p>
            <a:pPr marL="0" indent="0">
              <a:buNone/>
            </a:pPr>
            <a:r>
              <a:rPr lang="uk-UA" sz="1800" dirty="0">
                <a:latin typeface="Bookman Old Style" panose="02050604050505020204" pitchFamily="18" charset="0"/>
              </a:rPr>
              <a:t>Існував у запорожців цікавий звичай. Їхні курені були завжди відкриті. Мандрівник чи перехожий міг зайти туди, погостювати, навіть за відсутності господаря. Однак існувало суворе правило: з куреня нічого не виносити, інакше покарання неминуче.</a:t>
            </a:r>
          </a:p>
        </p:txBody>
      </p:sp>
      <p:pic>
        <p:nvPicPr>
          <p:cNvPr id="4" name="Рисунок 3"/>
          <p:cNvPicPr>
            <a:picLocks noChangeAspect="1"/>
          </p:cNvPicPr>
          <p:nvPr/>
        </p:nvPicPr>
        <p:blipFill rotWithShape="1">
          <a:blip r:embed="rId2"/>
          <a:srcRect l="14814" t="15496" r="18517" b="14279"/>
          <a:stretch/>
        </p:blipFill>
        <p:spPr>
          <a:xfrm>
            <a:off x="899592" y="548680"/>
            <a:ext cx="3888432" cy="2232248"/>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214290"/>
            <a:ext cx="8183880" cy="1051560"/>
          </a:xfrm>
        </p:spPr>
        <p:txBody>
          <a:bodyPr/>
          <a:lstStyle/>
          <a:p>
            <a:pPr algn="ctr"/>
            <a:endParaRPr lang="ru-RU" dirty="0"/>
          </a:p>
        </p:txBody>
      </p:sp>
      <p:pic>
        <p:nvPicPr>
          <p:cNvPr id="4" name="Місце для вмісту 3"/>
          <p:cNvPicPr>
            <a:picLocks noGrp="1" noChangeAspect="1"/>
          </p:cNvPicPr>
          <p:nvPr>
            <p:ph idx="1"/>
          </p:nvPr>
        </p:nvPicPr>
        <p:blipFill>
          <a:blip r:embed="rId2"/>
          <a:stretch>
            <a:fillRect/>
          </a:stretch>
        </p:blipFill>
        <p:spPr>
          <a:xfrm>
            <a:off x="4545038" y="908720"/>
            <a:ext cx="4032448" cy="3024336"/>
          </a:xfrm>
          <a:prstGeom prst="rect">
            <a:avLst/>
          </a:prstGeom>
        </p:spPr>
      </p:pic>
      <p:sp>
        <p:nvSpPr>
          <p:cNvPr id="5" name="Содержимое 2"/>
          <p:cNvSpPr txBox="1">
            <a:spLocks/>
          </p:cNvSpPr>
          <p:nvPr/>
        </p:nvSpPr>
        <p:spPr>
          <a:xfrm>
            <a:off x="497044" y="571720"/>
            <a:ext cx="3870129" cy="5233544"/>
          </a:xfrm>
          <a:prstGeom prst="rect">
            <a:avLst/>
          </a:prstGeom>
        </p:spPr>
        <p:style>
          <a:lnRef idx="2">
            <a:schemeClr val="accent6"/>
          </a:lnRef>
          <a:fillRef idx="1">
            <a:schemeClr val="lt1"/>
          </a:fillRef>
          <a:effectRef idx="0">
            <a:schemeClr val="accent6"/>
          </a:effectRef>
          <a:fontRef idx="minor">
            <a:schemeClr val="dk1"/>
          </a:fontRef>
        </p:style>
        <p:txBody>
          <a:bodyPr vert="horz" lIns="182880" tIns="91440">
            <a:normAutofit fontScale="85000" lnSpcReduction="20000"/>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dk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dk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dk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dk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dk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dk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dk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dk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dk1"/>
                </a:solidFill>
                <a:latin typeface="+mn-lt"/>
                <a:ea typeface="+mn-ea"/>
                <a:cs typeface="+mn-cs"/>
              </a:defRPr>
            </a:lvl9pPr>
            <a:extLst/>
          </a:lstStyle>
          <a:p>
            <a:r>
              <a:rPr lang="uk-UA" sz="1900" b="1" dirty="0">
                <a:latin typeface="Bookman Old Style" panose="02050604050505020204" pitchFamily="18" charset="0"/>
              </a:rPr>
              <a:t>Головний – кухар!</a:t>
            </a:r>
            <a:endParaRPr lang="uk-UA" sz="1900" dirty="0">
              <a:latin typeface="Bookman Old Style" panose="02050604050505020204" pitchFamily="18" charset="0"/>
            </a:endParaRPr>
          </a:p>
          <a:p>
            <a:pPr marL="0" indent="0">
              <a:buNone/>
            </a:pPr>
            <a:r>
              <a:rPr lang="uk-UA" sz="1900" dirty="0">
                <a:latin typeface="Bookman Old Style" panose="02050604050505020204" pitchFamily="18" charset="0"/>
              </a:rPr>
              <a:t>На початку Січі головним Гетьманом був “кашовар”, тобто кухар. Недаремно і назва була Кошовий Отаман. Кошових отаманів до середини XVII століття часто називали гетьманами.</a:t>
            </a:r>
          </a:p>
          <a:p>
            <a:r>
              <a:rPr lang="uk-UA" sz="1900" b="1" dirty="0">
                <a:latin typeface="Bookman Old Style" panose="02050604050505020204" pitchFamily="18" charset="0"/>
              </a:rPr>
              <a:t>Перші </a:t>
            </a:r>
            <a:r>
              <a:rPr lang="uk-UA" sz="1900" b="1" dirty="0" err="1">
                <a:latin typeface="Bookman Old Style" panose="02050604050505020204" pitchFamily="18" charset="0"/>
              </a:rPr>
              <a:t>антикорупціонери</a:t>
            </a:r>
            <a:r>
              <a:rPr lang="uk-UA" sz="1900" b="1" dirty="0">
                <a:latin typeface="Bookman Old Style" panose="02050604050505020204" pitchFamily="18" charset="0"/>
              </a:rPr>
              <a:t> в Україні</a:t>
            </a:r>
            <a:endParaRPr lang="uk-UA" sz="1900" dirty="0">
              <a:latin typeface="Bookman Old Style" panose="02050604050505020204" pitchFamily="18" charset="0"/>
            </a:endParaRPr>
          </a:p>
          <a:p>
            <a:pPr marL="0" indent="0">
              <a:buNone/>
            </a:pPr>
            <a:r>
              <a:rPr lang="uk-UA" sz="1900" dirty="0">
                <a:latin typeface="Bookman Old Style" panose="02050604050505020204" pitchFamily="18" charset="0"/>
              </a:rPr>
              <a:t>Знаменита “Конституція Пилипа Орлика” 1710 року закладала підвалини антикорупційного законодавства, які й нині застосовуються.</a:t>
            </a:r>
          </a:p>
          <a:p>
            <a:pPr marL="0" indent="0">
              <a:buNone/>
            </a:pPr>
            <a:r>
              <a:rPr lang="uk-UA" sz="1900" dirty="0">
                <a:latin typeface="Bookman Old Style" panose="02050604050505020204" pitchFamily="18" charset="0"/>
              </a:rPr>
              <a:t>Так, вона унеможливлювала узурпацію влади. Наприклад, документ передбачав, що військові старшини мають бути обрані вільним голосуванням, що гетьман не має права самовладно привласнювати те, що належить громаді, не має права розділяти громадське майно між іншими людьми.</a:t>
            </a:r>
          </a:p>
          <a:p>
            <a:endParaRPr lang="uk-UA" sz="1800" dirty="0"/>
          </a:p>
        </p:txBody>
      </p:sp>
      <p:sp>
        <p:nvSpPr>
          <p:cNvPr id="6" name="Содержимое 2"/>
          <p:cNvSpPr txBox="1">
            <a:spLocks/>
          </p:cNvSpPr>
          <p:nvPr/>
        </p:nvSpPr>
        <p:spPr>
          <a:xfrm>
            <a:off x="4848408" y="4293096"/>
            <a:ext cx="3425708" cy="1512168"/>
          </a:xfrm>
          <a:prstGeom prst="rect">
            <a:avLst/>
          </a:prstGeom>
        </p:spPr>
        <p:style>
          <a:lnRef idx="2">
            <a:schemeClr val="accent6"/>
          </a:lnRef>
          <a:fillRef idx="1">
            <a:schemeClr val="lt1"/>
          </a:fillRef>
          <a:effectRef idx="0">
            <a:schemeClr val="accent6"/>
          </a:effectRef>
          <a:fontRef idx="minor">
            <a:schemeClr val="dk1"/>
          </a:fontRef>
        </p:style>
        <p:txBody>
          <a:bodyPr vert="horz" lIns="182880" tIns="91440">
            <a:normAutofit fontScale="85000" lnSpcReduction="10000"/>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dk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dk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dk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dk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dk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dk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dk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dk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dk1"/>
                </a:solidFill>
                <a:latin typeface="+mn-lt"/>
                <a:ea typeface="+mn-ea"/>
                <a:cs typeface="+mn-cs"/>
              </a:defRPr>
            </a:lvl9pPr>
            <a:extLst/>
          </a:lstStyle>
          <a:p>
            <a:r>
              <a:rPr lang="uk-UA" sz="1800" b="1" dirty="0" smtClean="0">
                <a:latin typeface="Bookman Old Style" panose="02050604050505020204" pitchFamily="18" charset="0"/>
              </a:rPr>
              <a:t>Тверезе військо</a:t>
            </a:r>
            <a:endParaRPr lang="uk-UA" sz="1800" dirty="0" smtClean="0">
              <a:latin typeface="Bookman Old Style" panose="02050604050505020204" pitchFamily="18" charset="0"/>
            </a:endParaRPr>
          </a:p>
          <a:p>
            <a:pPr marL="0" indent="0">
              <a:buNone/>
            </a:pPr>
            <a:r>
              <a:rPr lang="uk-UA" sz="1800" dirty="0" smtClean="0">
                <a:latin typeface="Bookman Old Style" panose="02050604050505020204" pitchFamily="18" charset="0"/>
              </a:rPr>
              <a:t>У </a:t>
            </a:r>
            <a:r>
              <a:rPr lang="uk-UA" sz="1800" dirty="0">
                <a:latin typeface="Bookman Old Style" panose="02050604050505020204" pitchFamily="18" charset="0"/>
              </a:rPr>
              <a:t>військових походах козакам пиячити було суворо заборонено. </a:t>
            </a:r>
            <a:r>
              <a:rPr lang="uk-UA" sz="1800" dirty="0" smtClean="0">
                <a:latin typeface="Bookman Old Style" panose="02050604050505020204" pitchFamily="18" charset="0"/>
              </a:rPr>
              <a:t>Порушення цього правила прирівнювалось до зради і могло каратись смертю.</a:t>
            </a:r>
          </a:p>
          <a:p>
            <a:endParaRPr lang="uk-UA" sz="1800" dirty="0">
              <a:latin typeface="Bookman Old Style" panose="02050604050505020204"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500042"/>
            <a:ext cx="6357982" cy="1051560"/>
          </a:xfrm>
        </p:spPr>
        <p:txBody>
          <a:bodyPr>
            <a:noAutofit/>
          </a:bodyPr>
          <a:lstStyle/>
          <a:p>
            <a:pPr algn="ctr"/>
            <a:r>
              <a:rPr lang="uk-UA" sz="3200" dirty="0" smtClean="0">
                <a:latin typeface="Times New Roman" pitchFamily="18" charset="0"/>
                <a:cs typeface="Times New Roman" pitchFamily="18" charset="0"/>
              </a:rPr>
              <a:t/>
            </a:r>
            <a:br>
              <a:rPr lang="uk-UA" sz="3200" dirty="0" smtClean="0">
                <a:latin typeface="Times New Roman" pitchFamily="18" charset="0"/>
                <a:cs typeface="Times New Roman" pitchFamily="18" charset="0"/>
              </a:rPr>
            </a:br>
            <a:r>
              <a:rPr lang="uk-UA" sz="3200" dirty="0" smtClean="0">
                <a:solidFill>
                  <a:schemeClr val="accent4">
                    <a:lumMod val="75000"/>
                  </a:schemeClr>
                </a:solidFill>
                <a:latin typeface="Times New Roman" pitchFamily="18" charset="0"/>
                <a:cs typeface="Times New Roman" pitchFamily="18" charset="0"/>
              </a:rPr>
              <a:t>Шляхи реалізації </a:t>
            </a:r>
            <a:endParaRPr lang="ru-RU" sz="3200" u="sng" dirty="0">
              <a:solidFill>
                <a:schemeClr val="accent4">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500034" y="2071678"/>
            <a:ext cx="8229600" cy="3686188"/>
          </a:xfrm>
        </p:spPr>
        <p:txBody>
          <a:bodyPr>
            <a:normAutofit/>
          </a:bodyPr>
          <a:lstStyle/>
          <a:p>
            <a:pPr>
              <a:buNone/>
            </a:pPr>
            <a:r>
              <a:rPr lang="uk-UA" sz="2000" dirty="0" smtClean="0">
                <a:latin typeface="Times New Roman" pitchFamily="18" charset="0"/>
                <a:cs typeface="Times New Roman" pitchFamily="18" charset="0"/>
              </a:rPr>
              <a:t>                     </a:t>
            </a:r>
          </a:p>
        </p:txBody>
      </p:sp>
      <p:sp>
        <p:nvSpPr>
          <p:cNvPr id="5" name="Прямоугольник 4"/>
          <p:cNvSpPr/>
          <p:nvPr/>
        </p:nvSpPr>
        <p:spPr>
          <a:xfrm>
            <a:off x="785786" y="1928802"/>
            <a:ext cx="2857520" cy="71438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uk-UA" dirty="0" smtClean="0">
                <a:latin typeface="Times New Roman" pitchFamily="18" charset="0"/>
                <a:cs typeface="Times New Roman" pitchFamily="18" charset="0"/>
              </a:rPr>
              <a:t>Традиційні</a:t>
            </a:r>
            <a:endParaRPr lang="ru-RU" dirty="0"/>
          </a:p>
        </p:txBody>
      </p:sp>
      <p:sp>
        <p:nvSpPr>
          <p:cNvPr id="6" name="Прямоугольник 5"/>
          <p:cNvSpPr/>
          <p:nvPr/>
        </p:nvSpPr>
        <p:spPr>
          <a:xfrm>
            <a:off x="1000100" y="3214686"/>
            <a:ext cx="2057408" cy="71438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uk-UA" dirty="0" smtClean="0">
                <a:latin typeface="Times New Roman" pitchFamily="18" charset="0"/>
                <a:cs typeface="Times New Roman" pitchFamily="18" charset="0"/>
              </a:rPr>
              <a:t>словесні</a:t>
            </a:r>
            <a:endParaRPr lang="ru-RU" dirty="0"/>
          </a:p>
        </p:txBody>
      </p:sp>
      <p:sp>
        <p:nvSpPr>
          <p:cNvPr id="7" name="Прямоугольник 6"/>
          <p:cNvSpPr/>
          <p:nvPr/>
        </p:nvSpPr>
        <p:spPr>
          <a:xfrm>
            <a:off x="1000100" y="4143380"/>
            <a:ext cx="2057408" cy="71438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uk-UA" dirty="0" smtClean="0">
                <a:latin typeface="Times New Roman" pitchFamily="18" charset="0"/>
                <a:cs typeface="Times New Roman" pitchFamily="18" charset="0"/>
              </a:rPr>
              <a:t>практичні</a:t>
            </a:r>
            <a:endParaRPr lang="ru-RU" dirty="0"/>
          </a:p>
        </p:txBody>
      </p:sp>
      <p:sp>
        <p:nvSpPr>
          <p:cNvPr id="8" name="Прямоугольник 7"/>
          <p:cNvSpPr/>
          <p:nvPr/>
        </p:nvSpPr>
        <p:spPr>
          <a:xfrm>
            <a:off x="1000100" y="5072074"/>
            <a:ext cx="2057408" cy="71438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uk-UA" dirty="0" smtClean="0">
                <a:latin typeface="Times New Roman" pitchFamily="18" charset="0"/>
                <a:cs typeface="Times New Roman" pitchFamily="18" charset="0"/>
              </a:rPr>
              <a:t>ігрові</a:t>
            </a:r>
            <a:endParaRPr lang="ru-RU" dirty="0"/>
          </a:p>
        </p:txBody>
      </p:sp>
      <p:sp>
        <p:nvSpPr>
          <p:cNvPr id="9" name="Ромб 8"/>
          <p:cNvSpPr/>
          <p:nvPr/>
        </p:nvSpPr>
        <p:spPr>
          <a:xfrm>
            <a:off x="3500430" y="3571876"/>
            <a:ext cx="1571636" cy="1714512"/>
          </a:xfrm>
          <a:prstGeom prst="diamond">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uk-UA" dirty="0" smtClean="0"/>
              <a:t>Урок</a:t>
            </a:r>
            <a:endParaRPr lang="ru-RU" dirty="0"/>
          </a:p>
        </p:txBody>
      </p:sp>
      <p:sp>
        <p:nvSpPr>
          <p:cNvPr id="10" name="Прямоугольник 9"/>
          <p:cNvSpPr/>
          <p:nvPr/>
        </p:nvSpPr>
        <p:spPr>
          <a:xfrm>
            <a:off x="5214942" y="2000240"/>
            <a:ext cx="2786082" cy="71438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uk-UA" dirty="0" smtClean="0">
                <a:latin typeface="Times New Roman" pitchFamily="18" charset="0"/>
                <a:cs typeface="Times New Roman" pitchFamily="18" charset="0"/>
              </a:rPr>
              <a:t>Інноваційні</a:t>
            </a:r>
            <a:endParaRPr lang="ru-RU" dirty="0"/>
          </a:p>
        </p:txBody>
      </p:sp>
      <p:sp>
        <p:nvSpPr>
          <p:cNvPr id="11" name="Прямоугольник 10"/>
          <p:cNvSpPr/>
          <p:nvPr/>
        </p:nvSpPr>
        <p:spPr>
          <a:xfrm>
            <a:off x="5643570" y="3286124"/>
            <a:ext cx="2057408" cy="71438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uk-UA" dirty="0" smtClean="0">
                <a:latin typeface="Times New Roman" pitchFamily="18" charset="0"/>
                <a:cs typeface="Times New Roman" pitchFamily="18" charset="0"/>
              </a:rPr>
              <a:t>проект</a:t>
            </a:r>
            <a:endParaRPr lang="ru-RU" dirty="0"/>
          </a:p>
        </p:txBody>
      </p:sp>
      <p:sp>
        <p:nvSpPr>
          <p:cNvPr id="12" name="Прямоугольник 11"/>
          <p:cNvSpPr/>
          <p:nvPr/>
        </p:nvSpPr>
        <p:spPr>
          <a:xfrm>
            <a:off x="5643570" y="4214818"/>
            <a:ext cx="2057408" cy="71438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uk-UA" dirty="0" smtClean="0">
                <a:latin typeface="Times New Roman" pitchFamily="18" charset="0"/>
                <a:cs typeface="Times New Roman" pitchFamily="18" charset="0"/>
              </a:rPr>
              <a:t>презентація</a:t>
            </a:r>
            <a:endParaRPr lang="ru-RU" dirty="0"/>
          </a:p>
        </p:txBody>
      </p:sp>
      <p:sp>
        <p:nvSpPr>
          <p:cNvPr id="13" name="Прямоугольник 12"/>
          <p:cNvSpPr/>
          <p:nvPr/>
        </p:nvSpPr>
        <p:spPr>
          <a:xfrm>
            <a:off x="5643570" y="5143512"/>
            <a:ext cx="2057408" cy="71438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uk-UA" dirty="0" smtClean="0">
                <a:latin typeface="Times New Roman" pitchFamily="18" charset="0"/>
                <a:cs typeface="Times New Roman" pitchFamily="18" charset="0"/>
              </a:rPr>
              <a:t>Рольові ігри</a:t>
            </a:r>
            <a:endParaRPr lang="ru-RU" dirty="0"/>
          </a:p>
        </p:txBody>
      </p:sp>
      <p:pic>
        <p:nvPicPr>
          <p:cNvPr id="20" name="Picture 2" descr="Похожее изображение"/>
          <p:cNvPicPr>
            <a:picLocks noChangeAspect="1" noChangeArrowheads="1"/>
          </p:cNvPicPr>
          <p:nvPr/>
        </p:nvPicPr>
        <p:blipFill>
          <a:blip r:embed="rId2"/>
          <a:srcRect/>
          <a:stretch>
            <a:fillRect/>
          </a:stretch>
        </p:blipFill>
        <p:spPr bwMode="auto">
          <a:xfrm>
            <a:off x="500034" y="428604"/>
            <a:ext cx="1714512" cy="1284771"/>
          </a:xfrm>
          <a:prstGeom prst="rect">
            <a:avLst/>
          </a:prstGeom>
          <a:noFill/>
        </p:spPr>
      </p:pic>
      <p:cxnSp>
        <p:nvCxnSpPr>
          <p:cNvPr id="22" name="Прямая со стрелкой 21"/>
          <p:cNvCxnSpPr/>
          <p:nvPr/>
        </p:nvCxnSpPr>
        <p:spPr>
          <a:xfrm rot="16200000" flipH="1">
            <a:off x="3000364" y="3000372"/>
            <a:ext cx="1071570" cy="6429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Прямая со стрелкой 25"/>
          <p:cNvCxnSpPr/>
          <p:nvPr/>
        </p:nvCxnSpPr>
        <p:spPr>
          <a:xfrm rot="5400000">
            <a:off x="4536281" y="2964653"/>
            <a:ext cx="1143008" cy="7858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Прямая со стрелкой 32"/>
          <p:cNvCxnSpPr/>
          <p:nvPr/>
        </p:nvCxnSpPr>
        <p:spPr>
          <a:xfrm rot="10800000" flipV="1">
            <a:off x="4857752" y="3571876"/>
            <a:ext cx="714380" cy="571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Прямая со стрелкой 34"/>
          <p:cNvCxnSpPr/>
          <p:nvPr/>
        </p:nvCxnSpPr>
        <p:spPr>
          <a:xfrm rot="10800000" flipV="1">
            <a:off x="5143504" y="4429132"/>
            <a:ext cx="428628" cy="714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Прямая со стрелкой 36"/>
          <p:cNvCxnSpPr/>
          <p:nvPr/>
        </p:nvCxnSpPr>
        <p:spPr>
          <a:xfrm rot="10800000">
            <a:off x="4786314" y="4786322"/>
            <a:ext cx="785818" cy="6429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3" name="Прямая со стрелкой 42"/>
          <p:cNvCxnSpPr/>
          <p:nvPr/>
        </p:nvCxnSpPr>
        <p:spPr>
          <a:xfrm rot="16200000" flipH="1">
            <a:off x="3071802" y="3429000"/>
            <a:ext cx="642942" cy="6429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5" name="Прямая со стрелкой 44"/>
          <p:cNvCxnSpPr/>
          <p:nvPr/>
        </p:nvCxnSpPr>
        <p:spPr>
          <a:xfrm>
            <a:off x="3143240" y="4572008"/>
            <a:ext cx="428628" cy="714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9" name="Прямая со стрелкой 48"/>
          <p:cNvCxnSpPr/>
          <p:nvPr/>
        </p:nvCxnSpPr>
        <p:spPr>
          <a:xfrm flipV="1">
            <a:off x="3143240" y="4929198"/>
            <a:ext cx="785818"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500042"/>
            <a:ext cx="4043362" cy="1034404"/>
          </a:xfrm>
        </p:spPr>
        <p:txBody>
          <a:bodyPr/>
          <a:lstStyle/>
          <a:p>
            <a:endParaRPr lang="ru-RU" dirty="0"/>
          </a:p>
        </p:txBody>
      </p:sp>
      <p:pic>
        <p:nvPicPr>
          <p:cNvPr id="4" name="Рисунок 3"/>
          <p:cNvPicPr>
            <a:picLocks noChangeAspect="1"/>
          </p:cNvPicPr>
          <p:nvPr/>
        </p:nvPicPr>
        <p:blipFill>
          <a:blip r:embed="rId2"/>
          <a:stretch>
            <a:fillRect/>
          </a:stretch>
        </p:blipFill>
        <p:spPr>
          <a:xfrm>
            <a:off x="2578435" y="692696"/>
            <a:ext cx="3987130" cy="2627604"/>
          </a:xfrm>
          <a:prstGeom prst="rect">
            <a:avLst/>
          </a:prstGeom>
        </p:spPr>
      </p:pic>
      <p:sp>
        <p:nvSpPr>
          <p:cNvPr id="6" name="Содержимое 2"/>
          <p:cNvSpPr>
            <a:spLocks noGrp="1"/>
          </p:cNvSpPr>
          <p:nvPr>
            <p:ph idx="1"/>
          </p:nvPr>
        </p:nvSpPr>
        <p:spPr>
          <a:xfrm>
            <a:off x="827584" y="3573016"/>
            <a:ext cx="7488832" cy="2016224"/>
          </a:xfrm>
        </p:spPr>
        <p:style>
          <a:lnRef idx="2">
            <a:schemeClr val="accent6"/>
          </a:lnRef>
          <a:fillRef idx="1">
            <a:schemeClr val="lt1"/>
          </a:fillRef>
          <a:effectRef idx="0">
            <a:schemeClr val="accent6"/>
          </a:effectRef>
          <a:fontRef idx="minor">
            <a:schemeClr val="dk1"/>
          </a:fontRef>
        </p:style>
        <p:txBody>
          <a:bodyPr>
            <a:noAutofit/>
          </a:bodyPr>
          <a:lstStyle/>
          <a:p>
            <a:r>
              <a:rPr lang="uk-UA" sz="1400" b="1" dirty="0"/>
              <a:t>Не танцювали гопака, бо це – бойове мистецтво</a:t>
            </a:r>
            <a:endParaRPr lang="uk-UA" sz="1400" dirty="0"/>
          </a:p>
          <a:p>
            <a:pPr marL="0" indent="0">
              <a:buNone/>
            </a:pPr>
            <a:r>
              <a:rPr lang="uk-UA" sz="1400" dirty="0"/>
              <a:t>Як свідчать історичні дані, гопак – окреме бойове мистецтво. Маленьких хлопчиків вчили танцю від самого дитинства.</a:t>
            </a:r>
          </a:p>
          <a:p>
            <a:pPr marL="0" indent="0">
              <a:buNone/>
            </a:pPr>
            <a:r>
              <a:rPr lang="uk-UA" sz="1400" dirty="0"/>
              <a:t>Гопак також став і способом бойової підготовки на Січі. Та згодом плавні рухи почали ставати ритмічними, а після знищення Січі взагалі перетворилися на український народний танець, який зараз часто виконують на сценах.</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80578" y="3173678"/>
            <a:ext cx="4982256" cy="576064"/>
          </a:xfrm>
        </p:spPr>
        <p:txBody>
          <a:bodyPr>
            <a:normAutofit fontScale="90000"/>
          </a:bodyPr>
          <a:lstStyle/>
          <a:p>
            <a:pPr algn="ctr"/>
            <a:r>
              <a:rPr lang="uk-UA" sz="4000" dirty="0" smtClean="0">
                <a:latin typeface="Times New Roman" pitchFamily="18" charset="0"/>
                <a:cs typeface="Times New Roman" pitchFamily="18" charset="0"/>
              </a:rPr>
              <a:t>Козацька символіка</a:t>
            </a:r>
            <a:endParaRPr lang="ru-RU" sz="4000" dirty="0">
              <a:latin typeface="Times New Roman" pitchFamily="18" charset="0"/>
              <a:cs typeface="Times New Roman" pitchFamily="18" charset="0"/>
            </a:endParaRPr>
          </a:p>
        </p:txBody>
      </p:sp>
      <p:pic>
        <p:nvPicPr>
          <p:cNvPr id="4" name="Місце для вмісту 3"/>
          <p:cNvPicPr>
            <a:picLocks noGrp="1" noChangeAspect="1"/>
          </p:cNvPicPr>
          <p:nvPr>
            <p:ph idx="1"/>
          </p:nvPr>
        </p:nvPicPr>
        <p:blipFill>
          <a:blip r:embed="rId2"/>
          <a:stretch>
            <a:fillRect/>
          </a:stretch>
        </p:blipFill>
        <p:spPr>
          <a:xfrm>
            <a:off x="3309609" y="298040"/>
            <a:ext cx="1773313" cy="2540564"/>
          </a:xfrm>
          <a:prstGeom prst="rect">
            <a:avLst/>
          </a:prstGeom>
        </p:spPr>
      </p:pic>
      <p:pic>
        <p:nvPicPr>
          <p:cNvPr id="5" name="Рисунок 4"/>
          <p:cNvPicPr>
            <a:picLocks noChangeAspect="1"/>
          </p:cNvPicPr>
          <p:nvPr/>
        </p:nvPicPr>
        <p:blipFill>
          <a:blip r:embed="rId3"/>
          <a:stretch>
            <a:fillRect/>
          </a:stretch>
        </p:blipFill>
        <p:spPr>
          <a:xfrm>
            <a:off x="729750" y="628937"/>
            <a:ext cx="1808848" cy="1808848"/>
          </a:xfrm>
          <a:prstGeom prst="rect">
            <a:avLst/>
          </a:prstGeom>
        </p:spPr>
      </p:pic>
      <p:pic>
        <p:nvPicPr>
          <p:cNvPr id="6" name="Рисунок 5"/>
          <p:cNvPicPr>
            <a:picLocks noChangeAspect="1"/>
          </p:cNvPicPr>
          <p:nvPr/>
        </p:nvPicPr>
        <p:blipFill>
          <a:blip r:embed="rId4"/>
          <a:stretch>
            <a:fillRect/>
          </a:stretch>
        </p:blipFill>
        <p:spPr>
          <a:xfrm>
            <a:off x="7281251" y="1729480"/>
            <a:ext cx="1355153" cy="2212494"/>
          </a:xfrm>
          <a:prstGeom prst="rect">
            <a:avLst/>
          </a:prstGeom>
        </p:spPr>
      </p:pic>
      <p:pic>
        <p:nvPicPr>
          <p:cNvPr id="7" name="Рисунок 6"/>
          <p:cNvPicPr>
            <a:picLocks noChangeAspect="1"/>
          </p:cNvPicPr>
          <p:nvPr/>
        </p:nvPicPr>
        <p:blipFill>
          <a:blip r:embed="rId5"/>
          <a:stretch>
            <a:fillRect/>
          </a:stretch>
        </p:blipFill>
        <p:spPr>
          <a:xfrm>
            <a:off x="5364088" y="504935"/>
            <a:ext cx="2444540" cy="1148934"/>
          </a:xfrm>
          <a:prstGeom prst="rect">
            <a:avLst/>
          </a:prstGeom>
        </p:spPr>
      </p:pic>
      <p:pic>
        <p:nvPicPr>
          <p:cNvPr id="8" name="Рисунок 7"/>
          <p:cNvPicPr>
            <a:picLocks noChangeAspect="1"/>
          </p:cNvPicPr>
          <p:nvPr/>
        </p:nvPicPr>
        <p:blipFill>
          <a:blip r:embed="rId6"/>
          <a:stretch>
            <a:fillRect/>
          </a:stretch>
        </p:blipFill>
        <p:spPr>
          <a:xfrm>
            <a:off x="6156176" y="4093197"/>
            <a:ext cx="2103859" cy="2137529"/>
          </a:xfrm>
          <a:prstGeom prst="rect">
            <a:avLst/>
          </a:prstGeom>
        </p:spPr>
      </p:pic>
      <p:pic>
        <p:nvPicPr>
          <p:cNvPr id="9" name="Рисунок 8"/>
          <p:cNvPicPr>
            <a:picLocks noChangeAspect="1"/>
          </p:cNvPicPr>
          <p:nvPr/>
        </p:nvPicPr>
        <p:blipFill rotWithShape="1">
          <a:blip r:embed="rId7"/>
          <a:srcRect l="6896" t="1" r="10345" b="1"/>
          <a:stretch/>
        </p:blipFill>
        <p:spPr>
          <a:xfrm>
            <a:off x="609352" y="2709961"/>
            <a:ext cx="1728192" cy="1575559"/>
          </a:xfrm>
          <a:prstGeom prst="rect">
            <a:avLst/>
          </a:prstGeom>
        </p:spPr>
      </p:pic>
      <p:pic>
        <p:nvPicPr>
          <p:cNvPr id="10" name="Рисунок 9"/>
          <p:cNvPicPr>
            <a:picLocks noChangeAspect="1"/>
          </p:cNvPicPr>
          <p:nvPr/>
        </p:nvPicPr>
        <p:blipFill>
          <a:blip r:embed="rId8"/>
          <a:stretch>
            <a:fillRect/>
          </a:stretch>
        </p:blipFill>
        <p:spPr>
          <a:xfrm>
            <a:off x="2420878" y="4485636"/>
            <a:ext cx="2802692" cy="1788627"/>
          </a:xfrm>
          <a:prstGeom prst="rect">
            <a:avLst/>
          </a:prstGeom>
        </p:spPr>
      </p:pic>
      <p:sp>
        <p:nvSpPr>
          <p:cNvPr id="16" name="Прямоугольник 11"/>
          <p:cNvSpPr/>
          <p:nvPr/>
        </p:nvSpPr>
        <p:spPr>
          <a:xfrm>
            <a:off x="1473448" y="5670570"/>
            <a:ext cx="1305262" cy="5760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uk-UA" dirty="0" smtClean="0">
                <a:latin typeface="Bookman Old Style" panose="02050604050505020204" pitchFamily="18" charset="0"/>
                <a:cs typeface="Times New Roman" pitchFamily="18" charset="0"/>
              </a:rPr>
              <a:t>литаври</a:t>
            </a:r>
            <a:endParaRPr lang="ru-RU" dirty="0">
              <a:latin typeface="Bookman Old Style" panose="02050604050505020204" pitchFamily="18" charset="0"/>
            </a:endParaRPr>
          </a:p>
        </p:txBody>
      </p:sp>
      <p:sp>
        <p:nvSpPr>
          <p:cNvPr id="17" name="Прямоугольник 11"/>
          <p:cNvSpPr/>
          <p:nvPr/>
        </p:nvSpPr>
        <p:spPr>
          <a:xfrm>
            <a:off x="5258970" y="5682821"/>
            <a:ext cx="1406523" cy="59144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uk-UA" dirty="0" smtClean="0">
                <a:latin typeface="Bookman Old Style" panose="02050604050505020204" pitchFamily="18" charset="0"/>
                <a:cs typeface="Times New Roman" pitchFamily="18" charset="0"/>
              </a:rPr>
              <a:t>печатка</a:t>
            </a:r>
            <a:endParaRPr lang="ru-RU" dirty="0">
              <a:latin typeface="Bookman Old Style" panose="02050604050505020204" pitchFamily="18" charset="0"/>
            </a:endParaRPr>
          </a:p>
        </p:txBody>
      </p:sp>
      <p:sp>
        <p:nvSpPr>
          <p:cNvPr id="18" name="Прямоугольник 11"/>
          <p:cNvSpPr/>
          <p:nvPr/>
        </p:nvSpPr>
        <p:spPr>
          <a:xfrm>
            <a:off x="601472" y="589916"/>
            <a:ext cx="1224136" cy="54780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uk-UA" dirty="0" smtClean="0">
                <a:latin typeface="Times New Roman" pitchFamily="18" charset="0"/>
                <a:cs typeface="Times New Roman" pitchFamily="18" charset="0"/>
              </a:rPr>
              <a:t>булава</a:t>
            </a:r>
            <a:endParaRPr lang="ru-RU" dirty="0"/>
          </a:p>
        </p:txBody>
      </p:sp>
      <p:sp>
        <p:nvSpPr>
          <p:cNvPr id="13" name="Прямоугольник 11"/>
          <p:cNvSpPr/>
          <p:nvPr/>
        </p:nvSpPr>
        <p:spPr>
          <a:xfrm>
            <a:off x="4257953" y="2500211"/>
            <a:ext cx="1250151" cy="54613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uk-UA" dirty="0" smtClean="0">
                <a:latin typeface="Bookman Old Style" panose="02050604050505020204" pitchFamily="18" charset="0"/>
                <a:cs typeface="Times New Roman" pitchFamily="18" charset="0"/>
              </a:rPr>
              <a:t>корогва</a:t>
            </a:r>
            <a:endParaRPr lang="ru-RU" dirty="0">
              <a:latin typeface="Bookman Old Style" panose="02050604050505020204" pitchFamily="18" charset="0"/>
            </a:endParaRPr>
          </a:p>
        </p:txBody>
      </p:sp>
      <p:sp>
        <p:nvSpPr>
          <p:cNvPr id="14" name="Прямоугольник 11"/>
          <p:cNvSpPr/>
          <p:nvPr/>
        </p:nvSpPr>
        <p:spPr>
          <a:xfrm>
            <a:off x="6156176" y="2428515"/>
            <a:ext cx="1216893" cy="5939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dirty="0" smtClean="0">
                <a:latin typeface="Bookman Old Style" panose="02050604050505020204" pitchFamily="18" charset="0"/>
              </a:rPr>
              <a:t>бунчук</a:t>
            </a:r>
            <a:endParaRPr lang="ru-RU" dirty="0">
              <a:latin typeface="Bookman Old Style" panose="02050604050505020204" pitchFamily="18" charset="0"/>
            </a:endParaRPr>
          </a:p>
        </p:txBody>
      </p:sp>
      <p:sp>
        <p:nvSpPr>
          <p:cNvPr id="15" name="Прямоугольник 11"/>
          <p:cNvSpPr/>
          <p:nvPr/>
        </p:nvSpPr>
        <p:spPr>
          <a:xfrm>
            <a:off x="1087393" y="4280341"/>
            <a:ext cx="1250151" cy="54613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dirty="0" err="1" smtClean="0">
                <a:latin typeface="Bookman Old Style" panose="02050604050505020204" pitchFamily="18" charset="0"/>
              </a:rPr>
              <a:t>каламар</a:t>
            </a:r>
            <a:endParaRPr lang="ru-RU" dirty="0">
              <a:latin typeface="Bookman Old Style" panose="02050604050505020204" pitchFamily="18" charset="0"/>
            </a:endParaRPr>
          </a:p>
        </p:txBody>
      </p:sp>
      <p:sp>
        <p:nvSpPr>
          <p:cNvPr id="19" name="Прямоугольник 11"/>
          <p:cNvSpPr/>
          <p:nvPr/>
        </p:nvSpPr>
        <p:spPr>
          <a:xfrm>
            <a:off x="5853933" y="1571364"/>
            <a:ext cx="1224136" cy="54780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uk-UA" dirty="0" smtClean="0">
                <a:latin typeface="Times New Roman" pitchFamily="18" charset="0"/>
                <a:cs typeface="Times New Roman" pitchFamily="18" charset="0"/>
              </a:rPr>
              <a:t>пірнач</a:t>
            </a:r>
            <a:endParaRPr lang="ru-RU"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608</TotalTime>
  <Words>682</Words>
  <Application>Microsoft Office PowerPoint</Application>
  <PresentationFormat>Екран (4:3)</PresentationFormat>
  <Paragraphs>53</Paragraphs>
  <Slides>11</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11</vt:i4>
      </vt:variant>
    </vt:vector>
  </HeadingPairs>
  <TitlesOfParts>
    <vt:vector size="16" baseType="lpstr">
      <vt:lpstr>Bookman Old Style</vt:lpstr>
      <vt:lpstr>Times New Roman</vt:lpstr>
      <vt:lpstr>Verdana</vt:lpstr>
      <vt:lpstr>Wingdings 2</vt:lpstr>
      <vt:lpstr>Аспект</vt:lpstr>
      <vt:lpstr>Підготував: Макарук  Максим Миколайович учень 11 класу</vt:lpstr>
      <vt:lpstr>Дмитро Байда Вишневецький – засновник Запорізької Січі на острові Хортиця </vt:lpstr>
      <vt:lpstr>Як виникло козацтво?</vt:lpstr>
      <vt:lpstr>Легенда про скарби козацькі </vt:lpstr>
      <vt:lpstr>ЦІКАВІ ФАКТИ ПРО КОЗАКІВ </vt:lpstr>
      <vt:lpstr>Презентація PowerPoint</vt:lpstr>
      <vt:lpstr> Шляхи реалізації </vt:lpstr>
      <vt:lpstr>Презентація PowerPoint</vt:lpstr>
      <vt:lpstr>Козацька символіка</vt:lpstr>
      <vt:lpstr>Презентація PowerPoint</vt:lpstr>
      <vt:lpstr>Нехай двері наших сердець завжди будуть відкриті для спілкування з нашим Творцем! </vt:lpstr>
    </vt:vector>
  </TitlesOfParts>
  <Company>Home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НВК “ЗОШ І-ІІІ ступеня –  дитячий сад” с.Прохід </dc:title>
  <dc:creator>User</dc:creator>
  <cp:lastModifiedBy>user</cp:lastModifiedBy>
  <cp:revision>59</cp:revision>
  <dcterms:created xsi:type="dcterms:W3CDTF">2018-03-21T05:54:56Z</dcterms:created>
  <dcterms:modified xsi:type="dcterms:W3CDTF">2022-10-31T19:30:37Z</dcterms:modified>
</cp:coreProperties>
</file>